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0" r:id="rId10"/>
    <p:sldId id="261" r:id="rId11"/>
    <p:sldId id="262" r:id="rId12"/>
    <p:sldId id="264" r:id="rId13"/>
    <p:sldId id="269" r:id="rId14"/>
    <p:sldId id="302" r:id="rId15"/>
    <p:sldId id="303" r:id="rId16"/>
    <p:sldId id="271" r:id="rId17"/>
    <p:sldId id="272" r:id="rId18"/>
    <p:sldId id="270" r:id="rId19"/>
    <p:sldId id="273" r:id="rId20"/>
    <p:sldId id="274" r:id="rId21"/>
    <p:sldId id="275" r:id="rId22"/>
    <p:sldId id="276" r:id="rId23"/>
    <p:sldId id="277" r:id="rId24"/>
    <p:sldId id="278" r:id="rId25"/>
    <p:sldId id="290" r:id="rId26"/>
    <p:sldId id="292" r:id="rId27"/>
    <p:sldId id="291" r:id="rId28"/>
    <p:sldId id="293" r:id="rId29"/>
    <p:sldId id="294" r:id="rId30"/>
    <p:sldId id="297" r:id="rId31"/>
    <p:sldId id="298" r:id="rId32"/>
    <p:sldId id="299" r:id="rId33"/>
    <p:sldId id="30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9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C6D3-858D-4DDD-BEF0-992F2293125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8F50-3996-4928-97E5-E5EA6145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C6D3-858D-4DDD-BEF0-992F2293125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8F50-3996-4928-97E5-E5EA6145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C6D3-858D-4DDD-BEF0-992F2293125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8F50-3996-4928-97E5-E5EA6145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C6D3-858D-4DDD-BEF0-992F2293125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8F50-3996-4928-97E5-E5EA6145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C6D3-858D-4DDD-BEF0-992F2293125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8F50-3996-4928-97E5-E5EA6145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C6D3-858D-4DDD-BEF0-992F2293125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8F50-3996-4928-97E5-E5EA6145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C6D3-858D-4DDD-BEF0-992F2293125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8F50-3996-4928-97E5-E5EA6145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C6D3-858D-4DDD-BEF0-992F2293125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8F50-3996-4928-97E5-E5EA6145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C6D3-858D-4DDD-BEF0-992F2293125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8F50-3996-4928-97E5-E5EA6145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C6D3-858D-4DDD-BEF0-992F2293125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8F50-3996-4928-97E5-E5EA6145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C6D3-858D-4DDD-BEF0-992F2293125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8F50-3996-4928-97E5-E5EA6145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AC6D3-858D-4DDD-BEF0-992F2293125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F8F50-3996-4928-97E5-E5EA6145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114800"/>
            <a:ext cx="91440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TOULMIN PARAGRAPHS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5791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by Ms.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Kohanim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Edited and added to by Ms. Ulrich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3-PART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CDW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TOULMIN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143000"/>
            <a:ext cx="5715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bg1"/>
                </a:solidFill>
              </a:rPr>
              <a:t>CLAIM</a:t>
            </a:r>
          </a:p>
          <a:p>
            <a:pPr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bg1"/>
                </a:solidFill>
              </a:rPr>
              <a:t>DATA</a:t>
            </a:r>
          </a:p>
          <a:p>
            <a:pPr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bg1"/>
                </a:solidFill>
              </a:rPr>
              <a:t>WARRANT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3429000"/>
            <a:ext cx="2514600" cy="1447800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91200" y="3429000"/>
            <a:ext cx="2514600" cy="1447800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4400" y="38100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3810000"/>
            <a:ext cx="14006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71600" y="4876800"/>
            <a:ext cx="6400800" cy="457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3200400" y="5334000"/>
            <a:ext cx="2743200" cy="1676400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81400" y="6400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WARRANT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81600"/>
            <a:ext cx="8229600" cy="1143000"/>
          </a:xfrm>
          <a:solidFill>
            <a:srgbClr val="00B0F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WE WILL START WITH THESE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447800"/>
            <a:ext cx="8991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2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2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2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CLAIM:</a:t>
            </a:r>
            <a:endParaRPr lang="en-US" sz="9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62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CLAIM TO BE TRUE: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352800"/>
            <a:ext cx="678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FACT</a:t>
            </a:r>
            <a:r>
              <a:rPr lang="en-US" sz="3200" b="1" dirty="0" smtClean="0"/>
              <a:t>: something is/ was/ will be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VALUE</a:t>
            </a:r>
            <a:r>
              <a:rPr lang="en-US" sz="3200" b="1" dirty="0" smtClean="0"/>
              <a:t>: something is good or bad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POLICY</a:t>
            </a:r>
            <a:r>
              <a:rPr lang="en-US" sz="3200" b="1" dirty="0" smtClean="0"/>
              <a:t>: something should or should not be done</a:t>
            </a:r>
            <a:endParaRPr lang="en-US" sz="3200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2209800"/>
            <a:ext cx="8077200" cy="76200"/>
          </a:xfrm>
          <a:prstGeom prst="line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78486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DATA:</a:t>
            </a:r>
            <a:endParaRPr lang="en-US" sz="9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62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 BEHIND YOUR ARGUMENT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352800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QUOTE</a:t>
            </a:r>
            <a:r>
              <a:rPr lang="en-US" sz="3200" b="1" dirty="0" smtClean="0"/>
              <a:t>: line of text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      (must be “quote-weaved”)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LOGIC</a:t>
            </a:r>
            <a:r>
              <a:rPr lang="en-US" sz="3200" b="1" dirty="0" smtClean="0"/>
              <a:t>: reasoning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ANECDOTAL</a:t>
            </a:r>
            <a:r>
              <a:rPr lang="en-US" sz="3200" b="1" dirty="0" smtClean="0"/>
              <a:t>: something you have personally observed</a:t>
            </a:r>
            <a:endParaRPr lang="en-US" sz="3200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2209800"/>
            <a:ext cx="8077200" cy="76200"/>
          </a:xfrm>
          <a:prstGeom prst="line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REVIEW: What is Quote Weaving?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(You have a handout already to help you with this…)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5"/>
                </a:solidFill>
              </a:rPr>
              <a:t>STEPS: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Context (give context for where/when the data is taken)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Attribution (who said/wrote it?)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quote itself, followed by an in-text citation of author and </a:t>
            </a:r>
            <a:r>
              <a:rPr lang="en-US" sz="2800" dirty="0" err="1" smtClean="0"/>
              <a:t>pg</a:t>
            </a:r>
            <a:r>
              <a:rPr lang="en-US" sz="2800" dirty="0" smtClean="0"/>
              <a:t> #:   (Bowden 46).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EXPLAIN THE IMPORTANCE OF THE QUOTE—this is the “warrant” we’ll talk about next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0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REVIEW: What is Quote Weaving?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5"/>
                </a:solidFill>
              </a:rPr>
              <a:t>STEPS: 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Context (give context for where/when the data is taken)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Attribution (who said/wrote it</a:t>
            </a:r>
            <a:r>
              <a:rPr lang="en-US" dirty="0" smtClean="0">
                <a:solidFill>
                  <a:srgbClr val="FF0000"/>
                </a:solidFill>
              </a:rPr>
              <a:t>?)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The quote itself, followed by an in-text citation of author and </a:t>
            </a:r>
            <a:r>
              <a:rPr lang="en-US" dirty="0" err="1"/>
              <a:t>pg</a:t>
            </a:r>
            <a:r>
              <a:rPr lang="en-US" dirty="0"/>
              <a:t> #:   (Bowden 46).</a:t>
            </a:r>
          </a:p>
          <a:p>
            <a:pPr marL="0" indent="0">
              <a:buNone/>
            </a:pPr>
            <a:endParaRPr lang="en-US" sz="17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The first two steps should come BEFORE step three and help integrate the quote INTO a sentence of your own words.  </a:t>
            </a:r>
            <a:r>
              <a:rPr lang="en-US" b="1" u="sng" dirty="0" smtClean="0">
                <a:solidFill>
                  <a:schemeClr val="accent5"/>
                </a:solidFill>
              </a:rPr>
              <a:t>NO QUOTE CAN STAND ALONE AS ITS OWN SENTENCE!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6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 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UP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raise-hands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18904"/>
            <a:ext cx="9245404" cy="4139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gry-no-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0"/>
            <a:ext cx="555453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WARRANT:</a:t>
            </a:r>
            <a:endParaRPr lang="en-US" sz="9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62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 DATA TO YOUR CLAIM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352800"/>
            <a:ext cx="746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HARDEST PART OF THE ARGUMENT</a:t>
            </a:r>
            <a:endParaRPr lang="en-US" sz="3200" b="1" dirty="0" smtClean="0"/>
          </a:p>
          <a:p>
            <a:r>
              <a:rPr lang="en-US" sz="3200" b="1" dirty="0" smtClean="0"/>
              <a:t>They explain how/ why your data proves your claim</a:t>
            </a:r>
          </a:p>
          <a:p>
            <a:endParaRPr lang="en-US" sz="3200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33400" y="2209800"/>
            <a:ext cx="8077200" cy="76200"/>
          </a:xfrm>
          <a:prstGeom prst="line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TO WRITE THIS DOWN.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(IT WILL BE POSTED TO THE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590800"/>
            <a:ext cx="8458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Claim:</a:t>
            </a:r>
            <a:r>
              <a:rPr lang="en-US" sz="2400" b="1" dirty="0">
                <a:solidFill>
                  <a:schemeClr val="bg1"/>
                </a:solidFill>
              </a:rPr>
              <a:t> After school jobs create a negative experience for teens because they conflict with the essential goal of success </a:t>
            </a:r>
            <a:r>
              <a:rPr lang="en-US" sz="2400" b="1" dirty="0" smtClean="0">
                <a:solidFill>
                  <a:schemeClr val="bg1"/>
                </a:solidFill>
              </a:rPr>
              <a:t>In academics.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 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Data:</a:t>
            </a:r>
            <a:r>
              <a:rPr lang="en-US" sz="2400" b="1" dirty="0">
                <a:solidFill>
                  <a:schemeClr val="bg1"/>
                </a:solidFill>
              </a:rPr>
              <a:t> S</a:t>
            </a:r>
            <a:r>
              <a:rPr lang="en-US" sz="2400" b="1" dirty="0" smtClean="0">
                <a:solidFill>
                  <a:schemeClr val="bg1"/>
                </a:solidFill>
              </a:rPr>
              <a:t>tudy </a:t>
            </a:r>
            <a:r>
              <a:rPr lang="en-US" sz="2400" b="1" dirty="0">
                <a:solidFill>
                  <a:schemeClr val="bg1"/>
                </a:solidFill>
              </a:rPr>
              <a:t>time is essential to </a:t>
            </a:r>
            <a:r>
              <a:rPr lang="en-US" sz="2400" b="1" dirty="0" smtClean="0">
                <a:solidFill>
                  <a:schemeClr val="bg1"/>
                </a:solidFill>
              </a:rPr>
              <a:t>successful academic</a:t>
            </a:r>
            <a:r>
              <a:rPr lang="en-US" sz="2400" b="1" dirty="0">
                <a:solidFill>
                  <a:schemeClr val="bg1"/>
                </a:solidFill>
              </a:rPr>
              <a:t> performance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 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Warrants:</a:t>
            </a:r>
            <a:r>
              <a:rPr lang="en-US" sz="2400" b="1" dirty="0">
                <a:solidFill>
                  <a:schemeClr val="bg1"/>
                </a:solidFill>
              </a:rPr>
              <a:t> A</a:t>
            </a:r>
            <a:r>
              <a:rPr lang="en-US" sz="2400" b="1" dirty="0" smtClean="0">
                <a:solidFill>
                  <a:schemeClr val="bg1"/>
                </a:solidFill>
              </a:rPr>
              <a:t>fter school jobs subtract from essential study time and therefore retract from the overarching goal of academic success. </a:t>
            </a:r>
            <a:r>
              <a:rPr lang="en-US" sz="2400" b="1" dirty="0">
                <a:solidFill>
                  <a:schemeClr val="bg1"/>
                </a:solidFill>
              </a:rPr>
              <a:t>T</a:t>
            </a:r>
            <a:r>
              <a:rPr lang="en-US" sz="2400" b="1" dirty="0" smtClean="0">
                <a:solidFill>
                  <a:schemeClr val="bg1"/>
                </a:solidFill>
              </a:rPr>
              <a:t>eens  with after school jobs often do </a:t>
            </a:r>
            <a:r>
              <a:rPr lang="en-US" sz="2400" b="1" dirty="0">
                <a:solidFill>
                  <a:schemeClr val="bg1"/>
                </a:solidFill>
              </a:rPr>
              <a:t>not have enough spare time to succeed at both a job and school</a:t>
            </a:r>
            <a:r>
              <a:rPr lang="en-US" sz="2400" b="1" dirty="0" smtClean="0">
                <a:solidFill>
                  <a:schemeClr val="bg1"/>
                </a:solidFill>
              </a:rPr>
              <a:t>. For that reason, students’ grades will drop or they will lose their job. 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0" y="2209800"/>
            <a:ext cx="8077200" cy="76200"/>
          </a:xfrm>
          <a:prstGeom prst="line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I TAKE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raise-hands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764301"/>
            <a:ext cx="9144000" cy="4093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nguin-log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599"/>
            <a:ext cx="4953000" cy="51854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4648200"/>
            <a:ext cx="4191000" cy="609600"/>
          </a:xfrm>
          <a:solidFill>
            <a:srgbClr val="00B0F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Did you notice?</a:t>
            </a:r>
            <a:endParaRPr 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562600"/>
            <a:ext cx="6477000" cy="600164"/>
          </a:xfrm>
          <a:prstGeom prst="rect">
            <a:avLst/>
          </a:prstGeom>
          <a:solidFill>
            <a:srgbClr val="00B0F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Logic was used for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4648200"/>
            <a:ext cx="4191000" cy="609600"/>
          </a:xfrm>
          <a:solidFill>
            <a:srgbClr val="00B0F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Did you notice?</a:t>
            </a:r>
            <a:endParaRPr 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562600"/>
            <a:ext cx="8458200" cy="523220"/>
          </a:xfrm>
          <a:prstGeom prst="rect">
            <a:avLst/>
          </a:prstGeom>
          <a:solidFill>
            <a:srgbClr val="00B0F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The warrant was more than one sentence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457200"/>
            <a:ext cx="807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After school jobs subtract from essential study time and therefore retract from the overarching goal of academic success. </a:t>
            </a:r>
            <a:r>
              <a:rPr lang="en-US" sz="3200" b="1" dirty="0" smtClean="0">
                <a:solidFill>
                  <a:schemeClr val="tx2"/>
                </a:solidFill>
              </a:rPr>
              <a:t>Teens  with after school jobs often do not have enough spare time to succeed at both a job and school.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For that reason, students’ grades will drop or they will lose their job</a:t>
            </a:r>
            <a:r>
              <a:rPr lang="en-US" sz="3200" b="1" dirty="0" smtClean="0"/>
              <a:t>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77962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</a:t>
            </a:r>
            <a:r>
              <a:rPr lang="en-US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warrant be one sentence long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raise-hands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18904"/>
            <a:ext cx="9245404" cy="4139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gry-no-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0"/>
            <a:ext cx="555453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rdThumbs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3886200" cy="56526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8229600" cy="838200"/>
          </a:xfrm>
          <a:solidFill>
            <a:srgbClr val="C00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That is the 3-part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Toulmin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105400" y="2133600"/>
            <a:ext cx="4038600" cy="838200"/>
          </a:xfrm>
          <a:prstGeom prst="rect">
            <a:avLst/>
          </a:prstGeom>
          <a:solidFill>
            <a:srgbClr val="C00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Or C-D-W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T ANALY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6107"/>
            <a:ext cx="9144000" cy="6105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WRITETHINGS.jpg"/>
          <p:cNvPicPr>
            <a:picLocks noChangeAspect="1"/>
          </p:cNvPicPr>
          <p:nvPr/>
        </p:nvPicPr>
        <p:blipFill>
          <a:blip r:embed="rId2" cstate="print"/>
          <a:srcRect b="4667"/>
          <a:stretch>
            <a:fillRect/>
          </a:stretch>
        </p:blipFill>
        <p:spPr>
          <a:xfrm>
            <a:off x="0" y="152400"/>
            <a:ext cx="9378461" cy="670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9109759">
            <a:off x="-474059" y="1393637"/>
            <a:ext cx="54907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ln w="762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 NOT</a:t>
            </a:r>
            <a:endParaRPr lang="en-US" sz="9600" b="1" dirty="0">
              <a:ln w="7620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CLAIM:</a:t>
            </a:r>
            <a:endParaRPr lang="en-US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In </a:t>
            </a:r>
            <a:r>
              <a:rPr lang="en-US" sz="4800" b="1" dirty="0"/>
              <a:t>Edgar Allen Poe’s “Cask of </a:t>
            </a:r>
            <a:r>
              <a:rPr lang="en-US" sz="4800" b="1" dirty="0" smtClean="0"/>
              <a:t>Amontillado,” </a:t>
            </a:r>
            <a:r>
              <a:rPr lang="en-US" sz="4800" b="1" dirty="0"/>
              <a:t>the ending is foreshadowed </a:t>
            </a:r>
            <a:r>
              <a:rPr lang="en-US" sz="4800" b="1" dirty="0" smtClean="0"/>
              <a:t>by </a:t>
            </a:r>
            <a:r>
              <a:rPr lang="en-US" sz="4800" b="1" dirty="0" err="1" smtClean="0"/>
              <a:t>Montressor’s</a:t>
            </a:r>
            <a:r>
              <a:rPr lang="en-US" sz="4800" b="1" dirty="0" smtClean="0"/>
              <a:t> malice towards Fortunato.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DATA:</a:t>
            </a:r>
            <a:endParaRPr lang="en-US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Montressor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reveals the malice he feels towards Fortunato when he says, “The thousand injuries of Fortunato I had borne as best I could, but when he ventured upon insult I vowed revenge” (5).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WARRANT:</a:t>
            </a:r>
            <a:endParaRPr lang="en-US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foreboding sound of “vowed revenge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suggests a deep malice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Montressor’s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desire for revenge stems from the “thousand injuries” he has suffered, so this desire is not a passing frustration, but is instead a clear mark of malicious intent.  As a result, the reader expects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Montressor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make Fortunato suffer greatly at the end of the story as part of this revenge.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WRITETHINGS.jpg"/>
          <p:cNvPicPr>
            <a:picLocks noChangeAspect="1"/>
          </p:cNvPicPr>
          <p:nvPr/>
        </p:nvPicPr>
        <p:blipFill>
          <a:blip r:embed="rId2" cstate="print"/>
          <a:srcRect b="4667"/>
          <a:stretch>
            <a:fillRect/>
          </a:stretch>
        </p:blipFill>
        <p:spPr>
          <a:xfrm>
            <a:off x="0" y="152400"/>
            <a:ext cx="9378461" cy="670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TOGETHER: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66800"/>
            <a:ext cx="9144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 Edgar Allen Poe’s “Cask of Amontillado”, the ending is foreshadowed both by </a:t>
            </a:r>
            <a:r>
              <a:rPr lang="en-US" sz="2800" b="1" dirty="0" err="1"/>
              <a:t>Montresor’s</a:t>
            </a:r>
            <a:r>
              <a:rPr lang="en-US" sz="2800" b="1" dirty="0"/>
              <a:t> </a:t>
            </a:r>
            <a:r>
              <a:rPr lang="en-US" sz="2800" b="1" dirty="0" smtClean="0"/>
              <a:t>malice. </a:t>
            </a:r>
            <a:r>
              <a:rPr lang="en-US" sz="2800" b="1" dirty="0" err="1"/>
              <a:t>Montresor</a:t>
            </a:r>
            <a:r>
              <a:rPr lang="en-US" sz="2800" b="1" dirty="0"/>
              <a:t> reveals the malice he feels towards Fortunato when he says, “The thousand injuries of Fortunato I had borne as best I could, but when he ventured upon insult I vowed revenge” (5). </a:t>
            </a:r>
            <a:r>
              <a:rPr lang="en-US" sz="2800" b="1" dirty="0" smtClean="0"/>
              <a:t>The </a:t>
            </a:r>
            <a:r>
              <a:rPr lang="en-US" sz="2800" b="1" dirty="0"/>
              <a:t>foreboding sound of “vowed revenge</a:t>
            </a:r>
            <a:r>
              <a:rPr lang="en-US" sz="2800" b="1" dirty="0" smtClean="0"/>
              <a:t>” </a:t>
            </a:r>
            <a:r>
              <a:rPr lang="en-US" sz="2800" b="1" dirty="0"/>
              <a:t>suggests a deep malice. </a:t>
            </a:r>
            <a:r>
              <a:rPr lang="en-US" sz="2800" b="1" dirty="0" err="1"/>
              <a:t>Montressor’s</a:t>
            </a:r>
            <a:r>
              <a:rPr lang="en-US" sz="2800" b="1" dirty="0"/>
              <a:t> desire for revenge stems from the “thousand injuries” he has suffered, so this desire is not a passing frustration, but is instead a clear mark of malicious intent.  As a result, the reader expects </a:t>
            </a:r>
            <a:r>
              <a:rPr lang="en-US" sz="2800" b="1" dirty="0" err="1"/>
              <a:t>Montressor</a:t>
            </a:r>
            <a:r>
              <a:rPr lang="en-US" sz="2800" b="1" dirty="0"/>
              <a:t> to make Fortunato suffer greatly at the end of the story as part of this revenge. 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TO DO 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THAT?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scared student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69199"/>
            <a:ext cx="4495800" cy="5388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PARAGRAPH?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scared student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69199"/>
            <a:ext cx="4495800" cy="5388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es-meme_o_9618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990600"/>
            <a:ext cx="5253037" cy="5105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ephen-toulmin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63500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5486400"/>
            <a:ext cx="4953000" cy="1143000"/>
          </a:xfrm>
          <a:solidFill>
            <a:srgbClr val="FFC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STEPHEN TOULMIN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ephen-toulmin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3500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5486400"/>
            <a:ext cx="6477000" cy="1143000"/>
          </a:xfrm>
          <a:solidFill>
            <a:srgbClr val="FFC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British Philosopher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ephen-toulmin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63500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5486400"/>
            <a:ext cx="6477000" cy="1143000"/>
          </a:xfrm>
          <a:solidFill>
            <a:srgbClr val="FFC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Worked at Oxford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ephen-toulmin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63500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486400"/>
            <a:ext cx="8915400" cy="1143000"/>
          </a:xfrm>
          <a:solidFill>
            <a:srgbClr val="FFC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Wrote: 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The Uses of Argument</a:t>
            </a:r>
            <a:endParaRPr lang="en-US" b="1" u="sng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ephen-toulmin-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3500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9144000" cy="1143000"/>
          </a:xfrm>
          <a:solidFill>
            <a:srgbClr val="FFC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en-US" sz="3500" b="1" dirty="0" smtClean="0">
                <a:latin typeface="Courier New" pitchFamily="49" charset="0"/>
                <a:cs typeface="Courier New" pitchFamily="49" charset="0"/>
              </a:rPr>
              <a:t>Influenced by Ludwig Wittgenstein</a:t>
            </a:r>
            <a:endParaRPr lang="en-US" sz="3500" b="1" u="sng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LVINHOBBESARGUMENT.jpg"/>
          <p:cNvPicPr>
            <a:picLocks noChangeAspect="1"/>
          </p:cNvPicPr>
          <p:nvPr/>
        </p:nvPicPr>
        <p:blipFill>
          <a:blip r:embed="rId2" cstate="print"/>
          <a:srcRect l="18132" t="24531" r="29121" b="28926"/>
          <a:stretch>
            <a:fillRect/>
          </a:stretch>
        </p:blipFill>
        <p:spPr>
          <a:xfrm>
            <a:off x="1752600" y="3919818"/>
            <a:ext cx="4439920" cy="29381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TOULMIN PARAGRAPHS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ALSO KNOWN AS CDW’S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AT ITS MOST BASIC, IT HAS THREE PARTS: CLAIM, DATA, &amp; WARRANT</a:t>
            </a:r>
          </a:p>
          <a:p>
            <a:pPr>
              <a:buFont typeface="Arial" pitchFamily="34" charset="0"/>
              <a:buChar char="•"/>
            </a:pPr>
            <a:r>
              <a:rPr lang="en-US" sz="3600" b="1" smtClean="0"/>
              <a:t>REQUIRES “QUOTE </a:t>
            </a:r>
            <a:r>
              <a:rPr lang="en-US" sz="3600" b="1" dirty="0" smtClean="0"/>
              <a:t>WEAVING”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718</Words>
  <Application>Microsoft Office PowerPoint</Application>
  <PresentationFormat>On-screen Show (4:3)</PresentationFormat>
  <Paragraphs>79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Arial Black</vt:lpstr>
      <vt:lpstr>Calibri</vt:lpstr>
      <vt:lpstr>Courier New</vt:lpstr>
      <vt:lpstr>Office Theme</vt:lpstr>
      <vt:lpstr>TOULMIN PARAGRAPHS</vt:lpstr>
      <vt:lpstr>SHOULD I TAKE NOTES?</vt:lpstr>
      <vt:lpstr>PowerPoint Presentation</vt:lpstr>
      <vt:lpstr>STEPHEN TOULMIN</vt:lpstr>
      <vt:lpstr>British Philosopher</vt:lpstr>
      <vt:lpstr>Worked at Oxford</vt:lpstr>
      <vt:lpstr>Wrote: The Uses of Argument</vt:lpstr>
      <vt:lpstr>Influenced by Ludwig Wittgenstein</vt:lpstr>
      <vt:lpstr>TOULMIN PARAGRAPHS</vt:lpstr>
      <vt:lpstr>BASIC 3-PART CDW/ TOULMIN:</vt:lpstr>
      <vt:lpstr>WE WILL START WITH THESE</vt:lpstr>
      <vt:lpstr>CLAIM:</vt:lpstr>
      <vt:lpstr>DATA:</vt:lpstr>
      <vt:lpstr>REVIEW: What is Quote Weaving?</vt:lpstr>
      <vt:lpstr>REVIEW: What is Quote Weaving?</vt:lpstr>
      <vt:lpstr>CAN I MAKE UP DATA?</vt:lpstr>
      <vt:lpstr>PowerPoint Presentation</vt:lpstr>
      <vt:lpstr>WARRANT:</vt:lpstr>
      <vt:lpstr>EXAMPLE:</vt:lpstr>
      <vt:lpstr>Did you notice?</vt:lpstr>
      <vt:lpstr>Did you notice?</vt:lpstr>
      <vt:lpstr>Can my warrant be one sentence long?</vt:lpstr>
      <vt:lpstr>PowerPoint Presentation</vt:lpstr>
      <vt:lpstr>That is the 3-part Toulmin</vt:lpstr>
      <vt:lpstr>PowerPoint Presentation</vt:lpstr>
      <vt:lpstr>PowerPoint Presentation</vt:lpstr>
      <vt:lpstr>CLAIM:</vt:lpstr>
      <vt:lpstr>DATA:</vt:lpstr>
      <vt:lpstr>WARRANT:</vt:lpstr>
      <vt:lpstr>ALL TOGETHER:</vt:lpstr>
      <vt:lpstr>WE HAVE TO DO ALL THAT?</vt:lpstr>
      <vt:lpstr>FOR ONE PARAGRAPH?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TOULMIN PARAGRAPHS</dc:title>
  <dc:creator>Jordan</dc:creator>
  <cp:lastModifiedBy>Wilkens, Aaron</cp:lastModifiedBy>
  <cp:revision>52</cp:revision>
  <dcterms:created xsi:type="dcterms:W3CDTF">2013-07-15T10:45:34Z</dcterms:created>
  <dcterms:modified xsi:type="dcterms:W3CDTF">2015-08-23T17:51:34Z</dcterms:modified>
</cp:coreProperties>
</file>